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59" r:id="rId4"/>
    <p:sldId id="281" r:id="rId5"/>
    <p:sldId id="282" r:id="rId6"/>
    <p:sldId id="283" r:id="rId7"/>
    <p:sldId id="279" r:id="rId8"/>
    <p:sldId id="278" r:id="rId9"/>
    <p:sldId id="285" r:id="rId10"/>
    <p:sldId id="284" r:id="rId11"/>
    <p:sldId id="287" r:id="rId12"/>
    <p:sldId id="286" r:id="rId13"/>
    <p:sldId id="288" r:id="rId14"/>
    <p:sldId id="289" r:id="rId15"/>
    <p:sldId id="291" r:id="rId16"/>
    <p:sldId id="290" r:id="rId17"/>
    <p:sldId id="292" r:id="rId18"/>
    <p:sldId id="293" r:id="rId19"/>
    <p:sldId id="294" r:id="rId20"/>
    <p:sldId id="29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89"/>
    <p:restoredTop sz="94637"/>
  </p:normalViewPr>
  <p:slideViewPr>
    <p:cSldViewPr snapToGrid="0" snapToObjects="1">
      <p:cViewPr varScale="1">
        <p:scale>
          <a:sx n="114" d="100"/>
          <a:sy n="114" d="100"/>
        </p:scale>
        <p:origin x="200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954960-2FD2-2C48-A350-FA80853967F8}" type="datetimeFigureOut">
              <a:rPr lang="en-US" smtClean="0"/>
              <a:t>1/12/18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58265-9EB9-8B41-AC39-306DE9657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702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46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88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17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74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8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3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9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00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79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92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54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08699-CE29-634D-83B5-1061B2BD35A6}" type="datetimeFigureOut">
              <a:rPr lang="en-US" smtClean="0"/>
              <a:t>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4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2885" y="1122363"/>
            <a:ext cx="10499463" cy="4277976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4900" dirty="0"/>
              <a:t/>
            </a:r>
            <a:br>
              <a:rPr lang="en-US" sz="4900" dirty="0"/>
            </a:br>
            <a:r>
              <a:rPr lang="en-US" sz="4900" dirty="0"/>
              <a:t/>
            </a:r>
            <a:br>
              <a:rPr lang="en-US" sz="4900" dirty="0"/>
            </a:br>
            <a:r>
              <a:rPr lang="en-US" sz="6700" dirty="0" smtClean="0"/>
              <a:t>Regression </a:t>
            </a:r>
            <a:r>
              <a:rPr lang="en-US" sz="6700" dirty="0"/>
              <a:t>and Models with Multiple Factors</a:t>
            </a:r>
            <a:r>
              <a:rPr lang="en-US" sz="4900" dirty="0"/>
              <a:t> </a:t>
            </a:r>
            <a:br>
              <a:rPr lang="en-US" sz="4900" dirty="0"/>
            </a:br>
            <a:r>
              <a:rPr lang="en-US" sz="4000" dirty="0" smtClean="0"/>
              <a:t>Biology 683</a:t>
            </a:r>
            <a:br>
              <a:rPr lang="en-US" sz="4000" dirty="0" smtClean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Lecture 6</a:t>
            </a:r>
            <a:br>
              <a:rPr lang="en-US" sz="4000" dirty="0" smtClean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2800" dirty="0" smtClean="0"/>
              <a:t>Heath Blackmon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431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What are Residuals 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7669" y="2774369"/>
            <a:ext cx="3464817" cy="2011966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253471" y="2350534"/>
            <a:ext cx="125510" cy="290512"/>
            <a:chOff x="1261501" y="1613043"/>
            <a:chExt cx="125510" cy="71437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1262063" y="1613043"/>
              <a:ext cx="1249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323975" y="1613043"/>
              <a:ext cx="0" cy="71105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261501" y="2327418"/>
              <a:ext cx="1249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1355555" y="2350534"/>
            <a:ext cx="2430505" cy="2738437"/>
            <a:chOff x="2205037" y="1636855"/>
            <a:chExt cx="890588" cy="2738437"/>
          </a:xfrm>
        </p:grpSpPr>
        <p:cxnSp>
          <p:nvCxnSpPr>
            <p:cNvPr id="14" name="Straight Connector 13"/>
            <p:cNvCxnSpPr/>
            <p:nvPr/>
          </p:nvCxnSpPr>
          <p:spPr>
            <a:xfrm flipH="1">
              <a:off x="2205038" y="1636855"/>
              <a:ext cx="890587" cy="0"/>
            </a:xfrm>
            <a:prstGeom prst="line">
              <a:avLst/>
            </a:prstGeom>
            <a:ln w="9525">
              <a:solidFill>
                <a:srgbClr val="FF0000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2205038" y="1938518"/>
              <a:ext cx="890587" cy="0"/>
            </a:xfrm>
            <a:prstGeom prst="line">
              <a:avLst/>
            </a:prstGeom>
            <a:ln w="9525">
              <a:solidFill>
                <a:srgbClr val="FF0000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2205037" y="4375292"/>
              <a:ext cx="890587" cy="0"/>
            </a:xfrm>
            <a:prstGeom prst="line">
              <a:avLst/>
            </a:prstGeom>
            <a:ln w="9525">
              <a:solidFill>
                <a:srgbClr val="FF0000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1253471" y="2660715"/>
            <a:ext cx="125510" cy="2428256"/>
            <a:chOff x="1261501" y="1613043"/>
            <a:chExt cx="125510" cy="71437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1262063" y="1613043"/>
              <a:ext cx="1249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323975" y="1613043"/>
              <a:ext cx="0" cy="71105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261501" y="2327418"/>
              <a:ext cx="1249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179160" y="2310449"/>
            <a:ext cx="1066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Horn Size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79159" y="3623770"/>
            <a:ext cx="1070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Body Size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300" y="1070517"/>
            <a:ext cx="6540899" cy="559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28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Making that plot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0"/>
          <a:stretch/>
        </p:blipFill>
        <p:spPr>
          <a:xfrm>
            <a:off x="211873" y="1092820"/>
            <a:ext cx="6724016" cy="545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9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Strong Inference for Observational Studies </a:t>
            </a:r>
          </a:p>
        </p:txBody>
      </p:sp>
      <p:sp>
        <p:nvSpPr>
          <p:cNvPr id="3" name="Rectangle 2"/>
          <p:cNvSpPr/>
          <p:nvPr/>
        </p:nvSpPr>
        <p:spPr>
          <a:xfrm>
            <a:off x="421240" y="1028343"/>
            <a:ext cx="1131184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Calibri" charset="0"/>
              </a:rPr>
              <a:t>Noticing </a:t>
            </a:r>
            <a:r>
              <a:rPr lang="en-US" sz="2800" dirty="0">
                <a:latin typeface="Calibri" charset="0"/>
              </a:rPr>
              <a:t>a pattern in the data and reporting it represents a post hoc analysis 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Calibri" charset="0"/>
              </a:rPr>
              <a:t>This </a:t>
            </a:r>
            <a:r>
              <a:rPr lang="en-US" sz="2800" dirty="0">
                <a:latin typeface="Calibri" charset="0"/>
              </a:rPr>
              <a:t>is not hypothesis testing 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Calibri" charset="0"/>
              </a:rPr>
              <a:t>The </a:t>
            </a:r>
            <a:r>
              <a:rPr lang="en-US" sz="2800" dirty="0">
                <a:latin typeface="Calibri" charset="0"/>
              </a:rPr>
              <a:t>results, while potentially important, must be interpreted cautiously </a:t>
            </a:r>
          </a:p>
          <a:p>
            <a:endParaRPr lang="en-US" sz="2800" dirty="0" smtClean="0">
              <a:latin typeface="Calibri" charset="0"/>
            </a:endParaRPr>
          </a:p>
          <a:p>
            <a:r>
              <a:rPr lang="en-US" sz="2800" dirty="0" smtClean="0">
                <a:latin typeface="Calibri" charset="0"/>
              </a:rPr>
              <a:t>What </a:t>
            </a:r>
            <a:r>
              <a:rPr lang="en-US" sz="2800" dirty="0">
                <a:latin typeface="Calibri" charset="0"/>
              </a:rPr>
              <a:t>can be done? 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>
                <a:latin typeface="Calibri" charset="0"/>
              </a:rPr>
              <a:t>Based </a:t>
            </a:r>
            <a:r>
              <a:rPr lang="en-US" sz="2800" dirty="0">
                <a:latin typeface="Calibri" charset="0"/>
              </a:rPr>
              <a:t>on a post-hoc observational study, construct a new hypothesis for a novel group or system that has not yet been studied 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>
                <a:latin typeface="Calibri" charset="0"/>
              </a:rPr>
              <a:t>For </a:t>
            </a:r>
            <a:r>
              <a:rPr lang="en-US" sz="2800" dirty="0">
                <a:latin typeface="Calibri" charset="0"/>
              </a:rPr>
              <a:t>example, given the primate data, a reasonable prediction is that residual testes mass in deer will be associated with mating system 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>
                <a:latin typeface="Calibri" charset="0"/>
              </a:rPr>
              <a:t>Collect </a:t>
            </a:r>
            <a:r>
              <a:rPr lang="en-US" sz="2800" dirty="0">
                <a:latin typeface="Calibri" charset="0"/>
              </a:rPr>
              <a:t>a new observational data set from the new group to test the hypothesis </a:t>
            </a:r>
            <a:endParaRPr lang="en-US" sz="2800" dirty="0">
              <a:effectLst/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81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Assumptions of Linear Regression </a:t>
            </a:r>
          </a:p>
        </p:txBody>
      </p:sp>
      <p:sp>
        <p:nvSpPr>
          <p:cNvPr id="3" name="Rectangle 2"/>
          <p:cNvSpPr/>
          <p:nvPr/>
        </p:nvSpPr>
        <p:spPr>
          <a:xfrm>
            <a:off x="421240" y="1028343"/>
            <a:ext cx="11311848" cy="3257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/>
              <a:t>The </a:t>
            </a:r>
            <a:r>
              <a:rPr lang="en-US" sz="2800" dirty="0"/>
              <a:t>true relationship must be linear 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/>
              <a:t>At </a:t>
            </a:r>
            <a:r>
              <a:rPr lang="en-US" sz="2800" dirty="0"/>
              <a:t>each value of </a:t>
            </a:r>
            <a:r>
              <a:rPr lang="en-US" sz="2800" i="1" dirty="0"/>
              <a:t>X</a:t>
            </a:r>
            <a:r>
              <a:rPr lang="en-US" sz="2800" dirty="0"/>
              <a:t>, the distribution of </a:t>
            </a:r>
            <a:r>
              <a:rPr lang="en-US" sz="2800" i="1" dirty="0"/>
              <a:t>Y </a:t>
            </a:r>
            <a:r>
              <a:rPr lang="en-US" sz="2800" dirty="0"/>
              <a:t>is normal (i.e., the residuals are </a:t>
            </a:r>
            <a:r>
              <a:rPr lang="en-US" sz="2800" dirty="0" smtClean="0"/>
              <a:t>normal)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/>
              <a:t>The </a:t>
            </a:r>
            <a:r>
              <a:rPr lang="en-US" sz="2800" dirty="0"/>
              <a:t>variance in </a:t>
            </a:r>
            <a:r>
              <a:rPr lang="en-US" sz="2800" i="1" dirty="0"/>
              <a:t>Y </a:t>
            </a:r>
            <a:r>
              <a:rPr lang="en-US" sz="2800" dirty="0"/>
              <a:t>is independent of the value of </a:t>
            </a:r>
            <a:r>
              <a:rPr lang="en-US" sz="2800" i="1" dirty="0" smtClean="0"/>
              <a:t>X</a:t>
            </a:r>
            <a:endParaRPr lang="en-US" sz="2800" i="1" dirty="0"/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b="1" dirty="0" smtClean="0"/>
              <a:t>Note </a:t>
            </a:r>
            <a:r>
              <a:rPr lang="en-US" sz="2800" b="1" dirty="0"/>
              <a:t>that there are no assumptions about the distribution of </a:t>
            </a:r>
            <a:r>
              <a:rPr lang="en-US" sz="2800" b="1" i="1" dirty="0"/>
              <a:t>X 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92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Common Problems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0076" y="1117553"/>
            <a:ext cx="11311848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Outliers</a:t>
            </a:r>
            <a:r>
              <a:rPr lang="en-US" sz="2800" dirty="0"/>
              <a:t> 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/>
              <a:t>Regression </a:t>
            </a:r>
            <a:r>
              <a:rPr lang="en-US" sz="2400" dirty="0"/>
              <a:t>is extremely sensitive to outliers 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/>
              <a:t>line will be drawn to outliers, especially along the x-axis 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/>
              <a:t>Consider </a:t>
            </a:r>
            <a:r>
              <a:rPr lang="en-US" sz="2400" dirty="0"/>
              <a:t>performing the regression with and without outliers 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Non-linearity</a:t>
            </a:r>
            <a:r>
              <a:rPr lang="en-US" sz="2800" dirty="0"/>
              <a:t> 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/>
              <a:t>Best </a:t>
            </a:r>
            <a:r>
              <a:rPr lang="en-US" sz="2400" dirty="0"/>
              <a:t>way to notice is by visually inspecting the plot and the line fit 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/>
              <a:t>Try </a:t>
            </a:r>
            <a:r>
              <a:rPr lang="en-US" sz="2400" dirty="0"/>
              <a:t>a transformation to get linearity [often a log transformation] 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Non-normality </a:t>
            </a:r>
            <a:r>
              <a:rPr lang="en-US" sz="2800" dirty="0"/>
              <a:t>of residuals 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/>
              <a:t>Can </a:t>
            </a:r>
            <a:r>
              <a:rPr lang="en-US" sz="2400" dirty="0"/>
              <a:t>be detected from a residual plot 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/>
              <a:t>Possibly </a:t>
            </a:r>
            <a:r>
              <a:rPr lang="en-US" sz="2400" dirty="0"/>
              <a:t>solved with a transformation 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Unequal </a:t>
            </a:r>
            <a:r>
              <a:rPr lang="en-US" sz="2800" dirty="0"/>
              <a:t>variance 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/>
              <a:t>Usually </a:t>
            </a:r>
            <a:r>
              <a:rPr lang="en-US" sz="2400" dirty="0"/>
              <a:t>visible from a scatterplot or from a residual plot </a:t>
            </a:r>
          </a:p>
        </p:txBody>
      </p:sp>
    </p:spTree>
    <p:extLst>
      <p:ext uri="{BB962C8B-B14F-4D97-AF65-F5344CB8AC3E}">
        <p14:creationId xmlns:p14="http://schemas.microsoft.com/office/powerpoint/2010/main" val="96225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Outliers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32" y="4703447"/>
            <a:ext cx="4728117" cy="20570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708" y="4703447"/>
            <a:ext cx="4624039" cy="20430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911" y="935915"/>
            <a:ext cx="5459513" cy="36475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23294" y="1055928"/>
            <a:ext cx="2960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Leverage and cooks distance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49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Residual plots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717" y="1175146"/>
            <a:ext cx="9370137" cy="535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3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Multiple Explanatory Variables </a:t>
            </a:r>
          </a:p>
        </p:txBody>
      </p:sp>
      <p:sp>
        <p:nvSpPr>
          <p:cNvPr id="6" name="Rectangle 5"/>
          <p:cNvSpPr/>
          <p:nvPr/>
        </p:nvSpPr>
        <p:spPr>
          <a:xfrm>
            <a:off x="360556" y="1166183"/>
            <a:ext cx="1138167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Calibri" charset="0"/>
              </a:rPr>
              <a:t>The reason </a:t>
            </a:r>
            <a:r>
              <a:rPr lang="en-US" sz="2800" dirty="0">
                <a:latin typeface="Calibri" charset="0"/>
              </a:rPr>
              <a:t>ANOVA is so widely used is that it provides a framework to simultaneously test the effects of multiple factors </a:t>
            </a:r>
            <a:endParaRPr lang="en-US" sz="2800" dirty="0" smtClean="0">
              <a:latin typeface="Calibri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800" dirty="0">
              <a:latin typeface="Calibr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Calibri" charset="0"/>
              </a:rPr>
              <a:t>ANOVA </a:t>
            </a:r>
            <a:r>
              <a:rPr lang="en-US" sz="2800" dirty="0">
                <a:latin typeface="Calibri" charset="0"/>
              </a:rPr>
              <a:t>also makes it possible to detect </a:t>
            </a:r>
            <a:r>
              <a:rPr lang="en-US" sz="2800" b="1" i="1" dirty="0">
                <a:latin typeface="Calibri" charset="0"/>
              </a:rPr>
              <a:t>interactions </a:t>
            </a:r>
            <a:r>
              <a:rPr lang="en-US" sz="2800" dirty="0">
                <a:latin typeface="Calibri" charset="0"/>
              </a:rPr>
              <a:t>among the </a:t>
            </a:r>
            <a:r>
              <a:rPr lang="en-US" sz="2800" dirty="0" smtClean="0">
                <a:latin typeface="Calibri" charset="0"/>
              </a:rPr>
              <a:t>factors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>
              <a:latin typeface="Calibr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Calibri" charset="0"/>
              </a:rPr>
              <a:t>ANOVA </a:t>
            </a:r>
            <a:r>
              <a:rPr lang="en-US" sz="2800" dirty="0">
                <a:latin typeface="Calibri" charset="0"/>
              </a:rPr>
              <a:t>is a special case of a </a:t>
            </a:r>
            <a:r>
              <a:rPr lang="en-US" sz="2800" b="1" i="1" dirty="0">
                <a:latin typeface="Calibri" charset="0"/>
              </a:rPr>
              <a:t>general linear model </a:t>
            </a:r>
            <a:endParaRPr lang="en-US" sz="2800" dirty="0">
              <a:effectLst/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37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General Linear Models </a:t>
            </a:r>
          </a:p>
        </p:txBody>
      </p:sp>
      <p:sp>
        <p:nvSpPr>
          <p:cNvPr id="6" name="Rectangle 5"/>
          <p:cNvSpPr/>
          <p:nvPr/>
        </p:nvSpPr>
        <p:spPr>
          <a:xfrm>
            <a:off x="360556" y="1166183"/>
            <a:ext cx="1138167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GLMs </a:t>
            </a:r>
            <a:r>
              <a:rPr lang="en-US" sz="3200" dirty="0"/>
              <a:t>handle categorical factors and continuous factors in a single modeling framework </a:t>
            </a:r>
            <a:endParaRPr lang="en-US" sz="3200" dirty="0" smtClean="0"/>
          </a:p>
          <a:p>
            <a:pPr marL="571500" indent="-571500">
              <a:buFont typeface="Arial" charset="0"/>
              <a:buChar char="•"/>
            </a:pPr>
            <a:endParaRPr lang="en-US" sz="3200" dirty="0"/>
          </a:p>
          <a:p>
            <a:pPr marL="571500" indent="-571500">
              <a:buFont typeface="Arial" charset="0"/>
              <a:buChar char="•"/>
            </a:pPr>
            <a:r>
              <a:rPr lang="en-US" sz="3200" b="1" dirty="0" smtClean="0"/>
              <a:t>ANOVA </a:t>
            </a:r>
            <a:r>
              <a:rPr lang="en-US" sz="3200" dirty="0"/>
              <a:t>is a special case with just categorical explanatory variables </a:t>
            </a:r>
            <a:endParaRPr lang="en-US" sz="3200" dirty="0" smtClean="0"/>
          </a:p>
          <a:p>
            <a:pPr marL="571500" indent="-571500">
              <a:buFont typeface="Arial" charset="0"/>
              <a:buChar char="•"/>
            </a:pPr>
            <a:endParaRPr lang="en-US" sz="3200" dirty="0"/>
          </a:p>
          <a:p>
            <a:pPr marL="571500" indent="-571500">
              <a:buFont typeface="Arial" charset="0"/>
              <a:buChar char="•"/>
            </a:pPr>
            <a:r>
              <a:rPr lang="en-US" sz="3200" b="1" dirty="0" smtClean="0"/>
              <a:t>Linear </a:t>
            </a:r>
            <a:r>
              <a:rPr lang="en-US" sz="3200" b="1" dirty="0"/>
              <a:t>regression </a:t>
            </a:r>
            <a:r>
              <a:rPr lang="en-US" sz="3200" dirty="0"/>
              <a:t>is a special case with just continuous explanatory variables </a:t>
            </a:r>
          </a:p>
        </p:txBody>
      </p:sp>
    </p:spTree>
    <p:extLst>
      <p:ext uri="{BB962C8B-B14F-4D97-AF65-F5344CB8AC3E}">
        <p14:creationId xmlns:p14="http://schemas.microsoft.com/office/powerpoint/2010/main" val="163779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Analysis of Covariance </a:t>
            </a:r>
          </a:p>
        </p:txBody>
      </p:sp>
      <p:sp>
        <p:nvSpPr>
          <p:cNvPr id="6" name="Rectangle 5"/>
          <p:cNvSpPr/>
          <p:nvPr/>
        </p:nvSpPr>
        <p:spPr>
          <a:xfrm>
            <a:off x="360556" y="1166183"/>
            <a:ext cx="11381678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Used </a:t>
            </a:r>
            <a:r>
              <a:rPr lang="en-US" sz="3200" dirty="0"/>
              <a:t>to test for a difference in means, while correcting for a variable that is correlated with the response variable 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The </a:t>
            </a:r>
            <a:r>
              <a:rPr lang="en-US" sz="3200" dirty="0"/>
              <a:t>slopes must not differ in the two groups </a:t>
            </a:r>
          </a:p>
          <a:p>
            <a:pPr lvl="2"/>
            <a:r>
              <a:rPr lang="en-US" sz="2800" dirty="0" smtClean="0"/>
              <a:t>In </a:t>
            </a:r>
            <a:r>
              <a:rPr lang="en-US" sz="2800" dirty="0"/>
              <a:t>other words, the mean comparison is only valid if the interaction term is not significant 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Also </a:t>
            </a:r>
            <a:r>
              <a:rPr lang="en-US" sz="3200" dirty="0"/>
              <a:t>used to compare the slope of two regression lines </a:t>
            </a:r>
          </a:p>
          <a:p>
            <a:pPr lvl="2"/>
            <a:r>
              <a:rPr lang="en-US" sz="2800" dirty="0" smtClean="0"/>
              <a:t>If </a:t>
            </a:r>
            <a:r>
              <a:rPr lang="en-US" sz="2800" dirty="0"/>
              <a:t>the interaction term is significant, then the conclusion is that the slopes are different </a:t>
            </a:r>
          </a:p>
        </p:txBody>
      </p:sp>
    </p:spTree>
    <p:extLst>
      <p:ext uri="{BB962C8B-B14F-4D97-AF65-F5344CB8AC3E}">
        <p14:creationId xmlns:p14="http://schemas.microsoft.com/office/powerpoint/2010/main" val="14968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Last week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8184" y="1762460"/>
            <a:ext cx="1162901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dirty="0" smtClean="0"/>
              <a:t>Give an example of blocking in your own field.</a:t>
            </a:r>
          </a:p>
          <a:p>
            <a:pPr marL="742950" indent="-742950">
              <a:buFont typeface="+mj-lt"/>
              <a:buAutoNum type="arabicPeriod"/>
            </a:pPr>
            <a:endParaRPr lang="en-US" sz="4000" dirty="0" smtClean="0"/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/>
              <a:t>How can you recognize statistical interaction.</a:t>
            </a:r>
          </a:p>
          <a:p>
            <a:pPr marL="742950" indent="-742950">
              <a:buFont typeface="+mj-lt"/>
              <a:buAutoNum type="arabicPeriod"/>
            </a:pPr>
            <a:endParaRPr lang="en-US" sz="4000" dirty="0" smtClean="0"/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/>
              <a:t>What are a couple of reasons for doing a power analysis?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1795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Summary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0556" y="1166183"/>
            <a:ext cx="1138167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Statistical </a:t>
            </a:r>
            <a:r>
              <a:rPr lang="en-US" sz="3200" dirty="0"/>
              <a:t>models can be quite complex, with potentially many factors and interaction terms 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The </a:t>
            </a:r>
            <a:r>
              <a:rPr lang="en-US" sz="3200" dirty="0"/>
              <a:t>model is specified by something that looks like an equation: </a:t>
            </a:r>
            <a:r>
              <a:rPr lang="en-US" sz="3200" i="1" dirty="0"/>
              <a:t>Y </a:t>
            </a:r>
            <a:r>
              <a:rPr lang="en-US" sz="3200" dirty="0"/>
              <a:t>= </a:t>
            </a:r>
            <a:r>
              <a:rPr lang="en-US" sz="3200" i="1" dirty="0" err="1"/>
              <a:t>μ</a:t>
            </a:r>
            <a:r>
              <a:rPr lang="en-US" sz="3200" i="1" dirty="0"/>
              <a:t> </a:t>
            </a:r>
            <a:r>
              <a:rPr lang="en-US" sz="3200" dirty="0"/>
              <a:t>+ </a:t>
            </a:r>
            <a:r>
              <a:rPr lang="en-US" sz="3200" i="1" dirty="0"/>
              <a:t>A </a:t>
            </a:r>
            <a:r>
              <a:rPr lang="en-US" sz="3200" dirty="0"/>
              <a:t>+ </a:t>
            </a:r>
            <a:r>
              <a:rPr lang="en-US" sz="3200" i="1" dirty="0"/>
              <a:t>B </a:t>
            </a:r>
            <a:r>
              <a:rPr lang="en-US" sz="3200" dirty="0"/>
              <a:t>+ </a:t>
            </a:r>
            <a:r>
              <a:rPr lang="en-US" sz="3200" i="1" dirty="0"/>
              <a:t>A</a:t>
            </a:r>
            <a:r>
              <a:rPr lang="en-US" sz="3200" dirty="0"/>
              <a:t>*</a:t>
            </a:r>
            <a:r>
              <a:rPr lang="en-US" sz="3200" i="1" dirty="0"/>
              <a:t>B </a:t>
            </a:r>
            <a:endParaRPr lang="en-US" sz="3200" dirty="0"/>
          </a:p>
          <a:p>
            <a:pPr marL="285750" indent="-285750">
              <a:buFont typeface="Arial" charset="0"/>
              <a:buChar char="•"/>
            </a:pPr>
            <a:endParaRPr lang="en-US" sz="1600" dirty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General </a:t>
            </a:r>
            <a:r>
              <a:rPr lang="en-US" sz="3200" dirty="0"/>
              <a:t>linear models allow you to combine categorical and continuous factors into a single model 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Your </a:t>
            </a:r>
            <a:r>
              <a:rPr lang="en-US" sz="3200" dirty="0"/>
              <a:t>sample size will limit the complexity of the model 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You </a:t>
            </a:r>
            <a:r>
              <a:rPr lang="en-US" sz="3200" dirty="0"/>
              <a:t>will need to think about </a:t>
            </a:r>
            <a:r>
              <a:rPr lang="en-US" sz="3200" dirty="0" smtClean="0"/>
              <a:t>how you choose the model you estimated under (single model/model averaging)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5954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For Thursday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0208" y="1297140"/>
            <a:ext cx="118872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Read chapter WS 6-9</a:t>
            </a:r>
          </a:p>
          <a:p>
            <a:endParaRPr lang="en-US" sz="3200" dirty="0"/>
          </a:p>
          <a:p>
            <a:r>
              <a:rPr lang="en-US" sz="3200" dirty="0" smtClean="0"/>
              <a:t>Bring laptop to class!</a:t>
            </a:r>
          </a:p>
          <a:p>
            <a:endParaRPr lang="en-US" sz="3200" dirty="0"/>
          </a:p>
          <a:p>
            <a:r>
              <a:rPr lang="en-US" sz="3200" dirty="0" smtClean="0"/>
              <a:t>Heath Blackmon  </a:t>
            </a:r>
          </a:p>
          <a:p>
            <a:r>
              <a:rPr lang="en-US" sz="3200" dirty="0" smtClean="0"/>
              <a:t>BSBW 309  </a:t>
            </a:r>
          </a:p>
          <a:p>
            <a:r>
              <a:rPr lang="en-US" sz="3200" dirty="0" smtClean="0"/>
              <a:t>coleoguy@gmail.com  </a:t>
            </a:r>
          </a:p>
          <a:p>
            <a:r>
              <a:rPr lang="en-US" sz="3200" dirty="0" smtClean="0"/>
              <a:t>@coleoguy</a:t>
            </a:r>
          </a:p>
        </p:txBody>
      </p:sp>
    </p:spTree>
    <p:extLst>
      <p:ext uri="{BB962C8B-B14F-4D97-AF65-F5344CB8AC3E}">
        <p14:creationId xmlns:p14="http://schemas.microsoft.com/office/powerpoint/2010/main" val="77187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Today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4641" y="1109317"/>
            <a:ext cx="859535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arenR"/>
            </a:pPr>
            <a:r>
              <a:rPr lang="en-US" sz="2800" dirty="0" smtClean="0"/>
              <a:t>Regression</a:t>
            </a:r>
          </a:p>
          <a:p>
            <a:pPr marL="742950" indent="-742950">
              <a:buFont typeface="+mj-lt"/>
              <a:buAutoNum type="arabicParenR"/>
            </a:pPr>
            <a:r>
              <a:rPr lang="en-US" sz="2800" dirty="0" smtClean="0"/>
              <a:t>Multiple Factors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620" y="1109317"/>
            <a:ext cx="6807044" cy="443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0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Regression in R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14642" y="1109317"/>
                <a:ext cx="6232458" cy="44012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indent="-742950">
                  <a:buFont typeface="+mj-lt"/>
                  <a:buAutoNum type="arabicParenR"/>
                </a:pPr>
                <a:r>
                  <a:rPr lang="en-US" sz="2800" dirty="0" smtClean="0"/>
                  <a:t>With linear regression we find the linear equation that best predicts the values of Y based on the values of X.</a:t>
                </a:r>
              </a:p>
              <a:p>
                <a:pPr marL="742950" indent="-742950">
                  <a:buFont typeface="+mj-lt"/>
                  <a:buAutoNum type="arabicParenR"/>
                </a:pPr>
                <a:endParaRPr lang="en-US" sz="2800" dirty="0" smtClean="0"/>
              </a:p>
              <a:p>
                <a:pPr marL="742950" indent="-742950">
                  <a:buFont typeface="+mj-lt"/>
                  <a:buAutoNum type="arabicParenR"/>
                </a:pPr>
                <a:r>
                  <a:rPr lang="en-US" sz="2800" b="0" dirty="0" smtClean="0"/>
                  <a:t>  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𝑦</m:t>
                    </m:r>
                    <m:r>
                      <a:rPr lang="mr-IN" sz="2800" i="1" smtClean="0">
                        <a:latin typeface="Cambria Math" charset="0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</a:rPr>
                      <m:t>𝑏𝑥</m:t>
                    </m:r>
                    <m:r>
                      <a:rPr lang="en-US" sz="2800" b="0" i="1" smtClean="0">
                        <a:latin typeface="Cambria Math" charset="0"/>
                      </a:rPr>
                      <m:t>+</m:t>
                    </m:r>
                    <m:r>
                      <a:rPr lang="en-US" sz="2800" b="0" i="1" smtClean="0">
                        <a:latin typeface="Cambria Math" charset="0"/>
                      </a:rPr>
                      <m:t>𝑎</m:t>
                    </m:r>
                  </m:oMath>
                </a14:m>
                <a:endParaRPr lang="en-US" sz="2800" dirty="0" smtClean="0"/>
              </a:p>
              <a:p>
                <a:pPr marL="742950" indent="-742950">
                  <a:buFont typeface="+mj-lt"/>
                  <a:buAutoNum type="arabicParenR"/>
                </a:pPr>
                <a:endParaRPr lang="en-US" sz="2800" dirty="0" smtClean="0"/>
              </a:p>
              <a:p>
                <a:pPr marL="742950" indent="-742950">
                  <a:buFont typeface="+mj-lt"/>
                  <a:buAutoNum type="arabicParenR"/>
                </a:pPr>
                <a:r>
                  <a:rPr lang="en-US" sz="2800" dirty="0" smtClean="0"/>
                  <a:t>Least-squares regression minimizes the squared deviations of the data points from that line.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42" y="1109317"/>
                <a:ext cx="6232458" cy="4401205"/>
              </a:xfrm>
              <a:prstGeom prst="rect">
                <a:avLst/>
              </a:prstGeom>
              <a:blipFill rotWithShape="0">
                <a:blip r:embed="rId2"/>
                <a:stretch>
                  <a:fillRect l="-2053" t="-1524" b="-3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101" y="1109317"/>
            <a:ext cx="5651072" cy="359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04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Example of regression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62" y="1156145"/>
            <a:ext cx="3299267" cy="11384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62" y="2395773"/>
            <a:ext cx="5732041" cy="37304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783100" y="1156145"/>
                <a:ext cx="13676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charset="0"/>
                        </a:rPr>
                        <m:t>𝒚</m:t>
                      </m:r>
                      <m:r>
                        <a:rPr lang="mr-IN" b="1" i="1">
                          <a:latin typeface="Cambria Math" charset="0"/>
                        </a:rPr>
                        <m:t>=</m:t>
                      </m:r>
                      <m:r>
                        <a:rPr lang="en-US" b="1" i="1">
                          <a:latin typeface="Cambria Math" charset="0"/>
                        </a:rPr>
                        <m:t>𝒃𝒙</m:t>
                      </m:r>
                      <m:r>
                        <a:rPr lang="en-US" b="1" i="1">
                          <a:latin typeface="Cambria Math" charset="0"/>
                        </a:rPr>
                        <m:t>+</m:t>
                      </m:r>
                      <m:r>
                        <a:rPr lang="en-US" b="1" i="1">
                          <a:latin typeface="Cambria Math" charset="0"/>
                        </a:rPr>
                        <m:t>𝒂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100" y="1156145"/>
                <a:ext cx="1367682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1376265" y="4357396"/>
            <a:ext cx="685800" cy="186612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51917" y="1207171"/>
            <a:ext cx="191279" cy="26728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76265" y="4570511"/>
            <a:ext cx="685800" cy="186612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287414" y="1207171"/>
            <a:ext cx="193521" cy="267280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788273" y="1674970"/>
                <a:ext cx="1191801" cy="5713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𝑡</m:t>
                      </m:r>
                      <m:r>
                        <a:rPr lang="en-US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273" y="1674970"/>
                <a:ext cx="1191801" cy="571310"/>
              </a:xfrm>
              <a:prstGeom prst="rect">
                <a:avLst/>
              </a:prstGeom>
              <a:blipFill rotWithShape="0">
                <a:blip r:embed="rId5"/>
                <a:stretch>
                  <a:fillRect b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3687460" y="1620620"/>
            <a:ext cx="1355736" cy="674004"/>
          </a:xfrm>
          <a:prstGeom prst="rect">
            <a:avLst/>
          </a:prstGeom>
          <a:solidFill>
            <a:srgbClr val="FF0000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241354" y="4565780"/>
            <a:ext cx="552632" cy="213115"/>
          </a:xfrm>
          <a:prstGeom prst="rect">
            <a:avLst/>
          </a:prstGeom>
          <a:solidFill>
            <a:srgbClr val="FF0000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313" y="1156145"/>
            <a:ext cx="4976444" cy="373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4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Example of regression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62" y="1156145"/>
            <a:ext cx="3299267" cy="11384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62" y="2395773"/>
            <a:ext cx="5732041" cy="373049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058838" y="5632580"/>
            <a:ext cx="635074" cy="213115"/>
          </a:xfrm>
          <a:prstGeom prst="rect">
            <a:avLst/>
          </a:prstGeom>
          <a:solidFill>
            <a:srgbClr val="FF0000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895" y="1156145"/>
            <a:ext cx="3456491" cy="49701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38261" y="1163714"/>
            <a:ext cx="428463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This can help to justify the biological importance </a:t>
            </a:r>
          </a:p>
          <a:p>
            <a:r>
              <a:rPr lang="en-US" sz="1600" dirty="0" smtClean="0"/>
              <a:t>assuming you have a regression that is significant</a:t>
            </a:r>
          </a:p>
          <a:p>
            <a:r>
              <a:rPr lang="en-US" sz="1600" dirty="0" smtClean="0"/>
              <a:t>rather than the statistical</a:t>
            </a:r>
            <a:endParaRPr lang="en-US" sz="1600" dirty="0"/>
          </a:p>
        </p:txBody>
      </p:sp>
      <p:cxnSp>
        <p:nvCxnSpPr>
          <p:cNvPr id="8" name="Straight Arrow Connector 7"/>
          <p:cNvCxnSpPr>
            <a:stCxn id="6" idx="2"/>
          </p:cNvCxnSpPr>
          <p:nvPr/>
        </p:nvCxnSpPr>
        <p:spPr>
          <a:xfrm flipH="1">
            <a:off x="2598234" y="2025488"/>
            <a:ext cx="3182344" cy="35055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9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Example of regression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4642" y="1109317"/>
            <a:ext cx="623245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arenR"/>
            </a:pPr>
            <a:r>
              <a:rPr lang="en-US" sz="2800" dirty="0" smtClean="0"/>
              <a:t>We already know that the P53 network is important in guarding against cancer in long lived species. </a:t>
            </a:r>
          </a:p>
          <a:p>
            <a:pPr marL="742950" indent="-742950">
              <a:buFont typeface="+mj-lt"/>
              <a:buAutoNum type="arabicParenR"/>
            </a:pPr>
            <a:r>
              <a:rPr lang="en-US" sz="2800" dirty="0" smtClean="0"/>
              <a:t>So we might think that short lived species would be more likely to experience selection and change in these genes.</a:t>
            </a:r>
          </a:p>
          <a:p>
            <a:pPr marL="742950" indent="-742950">
              <a:buFont typeface="+mj-lt"/>
              <a:buAutoNum type="arabicParenR"/>
            </a:pPr>
            <a:r>
              <a:rPr lang="en-US" sz="2800" dirty="0" smtClean="0"/>
              <a:t>What problem might be present with this analysis?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825" y="1109317"/>
            <a:ext cx="4970640" cy="399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77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Linear regression uses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4641" y="1109317"/>
            <a:ext cx="1169310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Depict </a:t>
            </a:r>
            <a:r>
              <a:rPr lang="en-US" sz="2800" dirty="0"/>
              <a:t>the relationship between two variables in an eye-catching fashion 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Test </a:t>
            </a:r>
            <a:r>
              <a:rPr lang="en-US" sz="2800" dirty="0"/>
              <a:t>the null hypothesis of no association between two variables </a:t>
            </a:r>
            <a:endParaRPr lang="en-US" sz="2800" dirty="0" smtClean="0"/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/>
              <a:t>test is whether or not the slope is zero 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Predict </a:t>
            </a:r>
            <a:r>
              <a:rPr lang="en-US" sz="2800" dirty="0"/>
              <a:t>the average value of variable </a:t>
            </a:r>
            <a:r>
              <a:rPr lang="en-US" sz="2800" i="1" dirty="0"/>
              <a:t>Y </a:t>
            </a:r>
            <a:r>
              <a:rPr lang="en-US" sz="2800" dirty="0"/>
              <a:t>for a group of individuals with a given value of variable </a:t>
            </a:r>
            <a:r>
              <a:rPr lang="en-US" sz="2800" i="1" dirty="0"/>
              <a:t>X </a:t>
            </a:r>
            <a:endParaRPr lang="en-US" sz="2800" dirty="0"/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/>
              <a:t>Note </a:t>
            </a:r>
            <a:r>
              <a:rPr lang="en-US" sz="2400" dirty="0"/>
              <a:t>that variation around the line can make it very difficult to predict a value for a given individual with much confidence </a:t>
            </a:r>
          </a:p>
        </p:txBody>
      </p:sp>
    </p:spTree>
    <p:extLst>
      <p:ext uri="{BB962C8B-B14F-4D97-AF65-F5344CB8AC3E}">
        <p14:creationId xmlns:p14="http://schemas.microsoft.com/office/powerpoint/2010/main" val="175613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What are Residuals </a:t>
            </a:r>
          </a:p>
        </p:txBody>
      </p:sp>
      <p:sp>
        <p:nvSpPr>
          <p:cNvPr id="3" name="Rectangle 2"/>
          <p:cNvSpPr/>
          <p:nvPr/>
        </p:nvSpPr>
        <p:spPr>
          <a:xfrm>
            <a:off x="214641" y="1109317"/>
            <a:ext cx="1169310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In </a:t>
            </a:r>
            <a:r>
              <a:rPr lang="en-US" sz="2800" dirty="0"/>
              <a:t>general, the residual is the individual’s departure from the value predicted by the model </a:t>
            </a:r>
          </a:p>
          <a:p>
            <a:endParaRPr lang="en-US" sz="2800" dirty="0" smtClean="0"/>
          </a:p>
          <a:p>
            <a:r>
              <a:rPr lang="en-US" sz="2800" dirty="0" smtClean="0"/>
              <a:t>In </a:t>
            </a:r>
            <a:r>
              <a:rPr lang="en-US" sz="2800" dirty="0"/>
              <a:t>this case the model is simple – the linear regression – but residuals also exist for more complex models </a:t>
            </a:r>
          </a:p>
          <a:p>
            <a:endParaRPr lang="en-US" sz="2800" dirty="0" smtClean="0"/>
          </a:p>
          <a:p>
            <a:r>
              <a:rPr lang="en-US" sz="2800" dirty="0" smtClean="0"/>
              <a:t>For </a:t>
            </a:r>
            <a:r>
              <a:rPr lang="en-US" sz="2800" dirty="0"/>
              <a:t>a model that fits better, the residuals will be smaller on average </a:t>
            </a:r>
          </a:p>
          <a:p>
            <a:endParaRPr lang="en-US" sz="2800" smtClean="0"/>
          </a:p>
          <a:p>
            <a:r>
              <a:rPr lang="en-US" sz="2800" smtClean="0"/>
              <a:t>Residuals </a:t>
            </a:r>
            <a:r>
              <a:rPr lang="en-US" sz="2800" dirty="0"/>
              <a:t>can be of interest in their own right, because they represent values that have been </a:t>
            </a:r>
            <a:r>
              <a:rPr lang="en-US" sz="2800" b="1" i="1" dirty="0"/>
              <a:t>corrected </a:t>
            </a:r>
            <a:r>
              <a:rPr lang="en-US" sz="2800" dirty="0"/>
              <a:t>for relationships that might be obscuring a pattern (e.g., the body weight-testes mass relationship) </a:t>
            </a:r>
          </a:p>
        </p:txBody>
      </p:sp>
    </p:spTree>
    <p:extLst>
      <p:ext uri="{BB962C8B-B14F-4D97-AF65-F5344CB8AC3E}">
        <p14:creationId xmlns:p14="http://schemas.microsoft.com/office/powerpoint/2010/main" val="205621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solidFill>
            <a:schemeClr val="tx1"/>
          </a:solidFill>
        </a:ln>
        <a:effectLst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6946</TotalTime>
  <Words>353</Words>
  <Application>Microsoft Macintosh PowerPoint</Application>
  <PresentationFormat>Widescreen</PresentationFormat>
  <Paragraphs>114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Calibri</vt:lpstr>
      <vt:lpstr>Calibri Light</vt:lpstr>
      <vt:lpstr>Cambria Math</vt:lpstr>
      <vt:lpstr>Mangal</vt:lpstr>
      <vt:lpstr>Arial</vt:lpstr>
      <vt:lpstr>Office Theme</vt:lpstr>
      <vt:lpstr>      Regression and Models with Multiple Factors  Biology 683  Lecture 6   Heath Blackmon</vt:lpstr>
      <vt:lpstr>Last week</vt:lpstr>
      <vt:lpstr>Today</vt:lpstr>
      <vt:lpstr>Regression in R</vt:lpstr>
      <vt:lpstr>Example of regression</vt:lpstr>
      <vt:lpstr>Example of regression</vt:lpstr>
      <vt:lpstr>Example of regression</vt:lpstr>
      <vt:lpstr>Linear regression uses</vt:lpstr>
      <vt:lpstr>What are Residuals </vt:lpstr>
      <vt:lpstr>What are Residuals </vt:lpstr>
      <vt:lpstr>Making that plot</vt:lpstr>
      <vt:lpstr>Strong Inference for Observational Studies </vt:lpstr>
      <vt:lpstr>Assumptions of Linear Regression </vt:lpstr>
      <vt:lpstr>Common Problems</vt:lpstr>
      <vt:lpstr>Outliers</vt:lpstr>
      <vt:lpstr>Residual plots</vt:lpstr>
      <vt:lpstr>Multiple Explanatory Variables </vt:lpstr>
      <vt:lpstr>General Linear Models </vt:lpstr>
      <vt:lpstr>Analysis of Covariance </vt:lpstr>
      <vt:lpstr>Summary</vt:lpstr>
      <vt:lpstr>For Thursday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and Bayes Theorem Biology 683  Lecture 3   Heath Blackmon</dc:title>
  <dc:creator>Heath Blackmon</dc:creator>
  <cp:lastModifiedBy>Heath Blackmon</cp:lastModifiedBy>
  <cp:revision>118</cp:revision>
  <cp:lastPrinted>2018-01-03T17:27:34Z</cp:lastPrinted>
  <dcterms:created xsi:type="dcterms:W3CDTF">2018-01-03T17:15:04Z</dcterms:created>
  <dcterms:modified xsi:type="dcterms:W3CDTF">2018-01-12T17:22:16Z</dcterms:modified>
</cp:coreProperties>
</file>